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13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1538287"/>
            <a:ext cx="6858000" cy="2387600"/>
          </a:xfrm>
        </p:spPr>
        <p:txBody>
          <a:bodyPr anchor="b">
            <a:norm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subtitle style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3132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6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3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69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4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6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67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38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27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9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244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950" y="-87315"/>
            <a:ext cx="8026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950" y="1346200"/>
            <a:ext cx="8026400" cy="4902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C2761-52B0-42C5-B01B-DF8F69615AE5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EBBDA-6239-48A4-BF42-145536EA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5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magenest.com/vi/3-mo-hinh-thuong-mai-dien-tu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genest.com/vi/dropshipping-la-gi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printify.com/?ref=taipham6&amp;utm_source=affiliate&amp;utm_medium=referral&amp;utm_campaign=printify&amp;amcc_channel=affiliate&amp;amcc_campaign=printif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opify.com/?ref=meowcart-ecommerce&amp;utm_campaign=shopify-la-gi&amp;utm_content=about&amp;utm_source=to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E-COMMERCE SHOPIFY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400" dirty="0"/>
              <a:t>PROJECT 3</a:t>
            </a:r>
          </a:p>
          <a:p>
            <a:pPr algn="r"/>
            <a:endParaRPr lang="en-US" sz="2000" dirty="0"/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1BDF32CD-2A42-4F6B-84A5-97A6240519A2}"/>
              </a:ext>
            </a:extLst>
          </p:cNvPr>
          <p:cNvSpPr txBox="1"/>
          <p:nvPr/>
        </p:nvSpPr>
        <p:spPr>
          <a:xfrm>
            <a:off x="4989444" y="4874331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TRẦN QUỐC GIANG		 20183517</a:t>
            </a:r>
          </a:p>
          <a:p>
            <a:r>
              <a:rPr lang="en-US" dirty="0">
                <a:solidFill>
                  <a:schemeClr val="bg1"/>
                </a:solidFill>
              </a:rPr>
              <a:t>LỚP			 IT1-02 K63</a:t>
            </a:r>
          </a:p>
          <a:p>
            <a:r>
              <a:rPr lang="en-US" dirty="0">
                <a:solidFill>
                  <a:schemeClr val="bg1"/>
                </a:solidFill>
              </a:rPr>
              <a:t>MÃ MÔN HỌC		 IT3490</a:t>
            </a:r>
          </a:p>
          <a:p>
            <a:r>
              <a:rPr lang="en-US" dirty="0">
                <a:solidFill>
                  <a:schemeClr val="bg1"/>
                </a:solidFill>
              </a:rPr>
              <a:t>MÃ LỚP HỌC		 709166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0669F7E9-C111-4B58-9039-8CF046B210E6}"/>
              </a:ext>
            </a:extLst>
          </p:cNvPr>
          <p:cNvSpPr txBox="1"/>
          <p:nvPr/>
        </p:nvSpPr>
        <p:spPr>
          <a:xfrm>
            <a:off x="4572000" y="6455779"/>
            <a:ext cx="4782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G.V </a:t>
            </a:r>
            <a:r>
              <a:rPr lang="en-US" sz="2400" dirty="0" err="1">
                <a:solidFill>
                  <a:schemeClr val="bg1"/>
                </a:solidFill>
              </a:rPr>
              <a:t>hướng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dẫn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ThS</a:t>
            </a:r>
            <a:r>
              <a:rPr lang="en-US" sz="2400" dirty="0">
                <a:solidFill>
                  <a:schemeClr val="bg1"/>
                </a:solidFill>
              </a:rPr>
              <a:t>. LÊ TẤN HÙNG</a:t>
            </a:r>
          </a:p>
        </p:txBody>
      </p:sp>
    </p:spTree>
    <p:extLst>
      <p:ext uri="{BB962C8B-B14F-4D97-AF65-F5344CB8AC3E}">
        <p14:creationId xmlns:p14="http://schemas.microsoft.com/office/powerpoint/2010/main" val="3036593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Home</a:t>
            </a:r>
          </a:p>
          <a:p>
            <a:pPr marL="0" indent="0">
              <a:buNone/>
            </a:pPr>
            <a:endParaRPr lang="en-US" sz="2800" b="1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120650" marR="0" indent="0">
              <a:spcBef>
                <a:spcPts val="665"/>
              </a:spcBef>
              <a:spcAft>
                <a:spcPts val="0"/>
              </a:spcAft>
              <a:buNone/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Ở đây hiển thị lối tắt vào các chức năng</a:t>
            </a:r>
            <a:r>
              <a:rPr lang="vi-VN" spc="-7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chính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Add</a:t>
            </a:r>
            <a:r>
              <a:rPr lang="vi-VN" spc="-1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product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Customize</a:t>
            </a:r>
            <a:r>
              <a:rPr lang="vi-VN" spc="-1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theme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Add</a:t>
            </a:r>
            <a:r>
              <a:rPr lang="vi-VN" spc="-1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domain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Send Verification</a:t>
            </a:r>
            <a:r>
              <a:rPr lang="vi-VN" spc="-15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email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Edit email</a:t>
            </a:r>
            <a:r>
              <a:rPr lang="vi-VN" spc="-15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address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Set up local</a:t>
            </a:r>
            <a:r>
              <a:rPr lang="vi-VN" spc="-2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delivery</a:t>
            </a:r>
            <a:endParaRPr lang="en-US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EF8A0538-C6DE-460B-8385-182AB5BB4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206" y="3170858"/>
            <a:ext cx="5471185" cy="307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79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Products</a:t>
            </a: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120650" marR="0" indent="0">
              <a:spcBef>
                <a:spcPts val="665"/>
              </a:spcBef>
              <a:spcAft>
                <a:spcPts val="0"/>
              </a:spcAft>
              <a:buNone/>
              <a:tabLst>
                <a:tab pos="520065" algn="l"/>
              </a:tabLst>
            </a:pP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Ở đây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hiển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thị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lối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tắt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vào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các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chức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năng</a:t>
            </a:r>
            <a:r>
              <a:rPr lang="vi-VN" spc="-7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chính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All</a:t>
            </a:r>
            <a:r>
              <a:rPr lang="vi-VN" spc="-1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product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</a:t>
            </a: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Inventory</a:t>
            </a: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Tranfers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Colections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Gift cards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0C809FED-D57F-428C-93D9-119851F89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633" y="2768643"/>
            <a:ext cx="6612441" cy="371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64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Analytics</a:t>
            </a: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Bao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gồm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các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biểu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đồ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báo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cáo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thống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kê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về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 spc="-35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Total</a:t>
            </a:r>
            <a:r>
              <a:rPr lang="vi-VN" spc="-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Sales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Online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store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sessions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Returning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customer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rate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85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Online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store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conversion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rate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Average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order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value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92100" marR="0">
              <a:spcBef>
                <a:spcPts val="290"/>
              </a:spcBef>
              <a:spcAft>
                <a:spcPts val="0"/>
              </a:spcAft>
              <a:tabLst>
                <a:tab pos="520065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…..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7E291D2C-1812-4222-9D50-C44965565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35" t="5194" b="7900"/>
          <a:stretch/>
        </p:blipFill>
        <p:spPr>
          <a:xfrm>
            <a:off x="3983276" y="2755726"/>
            <a:ext cx="4671773" cy="275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20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Ngoài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 ra </a:t>
            </a: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còn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có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mục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Times New Roman" panose="02020603050405020304" pitchFamily="18" charset="0"/>
              </a:rPr>
              <a:t>khác</a:t>
            </a: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Customers, Marketing, Discounts, App</a:t>
            </a:r>
            <a:endParaRPr lang="en-US" sz="2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255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Sales Channels: Online Store</a:t>
            </a:r>
          </a:p>
          <a:p>
            <a:pPr marL="520700" marR="1012190" indent="0">
              <a:lnSpc>
                <a:spcPct val="120000"/>
              </a:lnSpc>
              <a:spcBef>
                <a:spcPts val="290"/>
              </a:spcBef>
              <a:spcAft>
                <a:spcPts val="0"/>
              </a:spcAft>
              <a:buNone/>
              <a:tabLst>
                <a:tab pos="520700" algn="l"/>
              </a:tabLst>
            </a:pPr>
            <a:r>
              <a:rPr lang="vi-VN" sz="1800" b="1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Theme</a:t>
            </a:r>
            <a:r>
              <a:rPr lang="vi-V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  <a:r>
              <a:rPr lang="vi-VN" sz="1800" spc="-25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520700" marR="1012190" indent="0">
              <a:lnSpc>
                <a:spcPct val="120000"/>
              </a:lnSpc>
              <a:spcBef>
                <a:spcPts val="290"/>
              </a:spcBef>
              <a:spcAft>
                <a:spcPts val="0"/>
              </a:spcAft>
              <a:tabLst>
                <a:tab pos="520700" algn="l"/>
              </a:tabLst>
            </a:pP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Shopify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hỗ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trợ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nhiều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theme</a:t>
            </a:r>
            <a:r>
              <a:rPr lang="vi-VN" spc="-2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free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và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nhiều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theme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trả</a:t>
            </a:r>
            <a:r>
              <a:rPr lang="vi-VN" spc="-2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phí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.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Hệ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thống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cho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phép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thay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đổi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theme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bằng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code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hoặc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hệ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thống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hỗ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trợ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dùng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thao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tác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Customize</a:t>
            </a:r>
            <a:endParaRPr lang="en-US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3074" name="image19.jpeg">
            <a:extLst>
              <a:ext uri="{FF2B5EF4-FFF2-40B4-BE49-F238E27FC236}">
                <a16:creationId xmlns:a16="http://schemas.microsoft.com/office/drawing/2014/main" id="{0D4B91D0-CB49-4A53-B446-4155CB6BB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418" y="3278832"/>
            <a:ext cx="6161217" cy="334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6348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</a:t>
            </a:r>
            <a:r>
              <a:rPr lang="en-US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FEATURES - BACKEND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Times New Roman" panose="02020603050405020304" pitchFamily="18" charset="0"/>
              </a:rPr>
              <a:t>Sales Channels: Online Store</a:t>
            </a:r>
          </a:p>
          <a:p>
            <a:pPr marL="520700" marR="1012190" indent="0">
              <a:lnSpc>
                <a:spcPct val="120000"/>
              </a:lnSpc>
              <a:spcBef>
                <a:spcPts val="290"/>
              </a:spcBef>
              <a:spcAft>
                <a:spcPts val="0"/>
              </a:spcAft>
              <a:buNone/>
              <a:tabLst>
                <a:tab pos="520700" algn="l"/>
              </a:tabLst>
            </a:pPr>
            <a:r>
              <a:rPr lang="en-US" b="1" dirty="0" err="1">
                <a:latin typeface="+mj-lt"/>
                <a:ea typeface="Arial" panose="020B0604020202020204" pitchFamily="34" charset="0"/>
              </a:rPr>
              <a:t>Ngoài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 ra </a:t>
            </a:r>
            <a:r>
              <a:rPr lang="en-US" b="1" dirty="0" err="1">
                <a:latin typeface="+mj-lt"/>
                <a:ea typeface="Arial" panose="020B0604020202020204" pitchFamily="34" charset="0"/>
              </a:rPr>
              <a:t>còn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 </a:t>
            </a:r>
            <a:r>
              <a:rPr lang="en-US" b="1" dirty="0" err="1">
                <a:latin typeface="+mj-lt"/>
                <a:ea typeface="Arial" panose="020B0604020202020204" pitchFamily="34" charset="0"/>
              </a:rPr>
              <a:t>các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 </a:t>
            </a:r>
            <a:r>
              <a:rPr lang="en-US" b="1" dirty="0" err="1">
                <a:latin typeface="+mj-lt"/>
                <a:ea typeface="Arial" panose="020B0604020202020204" pitchFamily="34" charset="0"/>
              </a:rPr>
              <a:t>mục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 </a:t>
            </a:r>
            <a:r>
              <a:rPr lang="en-US" b="1" dirty="0" err="1">
                <a:latin typeface="+mj-lt"/>
                <a:ea typeface="Arial" panose="020B0604020202020204" pitchFamily="34" charset="0"/>
              </a:rPr>
              <a:t>khác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 </a:t>
            </a:r>
            <a:r>
              <a:rPr lang="en-US" b="1" dirty="0" err="1">
                <a:latin typeface="+mj-lt"/>
                <a:ea typeface="Arial" panose="020B0604020202020204" pitchFamily="34" charset="0"/>
              </a:rPr>
              <a:t>như</a:t>
            </a:r>
            <a:r>
              <a:rPr lang="en-US" b="1" dirty="0">
                <a:latin typeface="+mj-lt"/>
                <a:ea typeface="Arial" panose="020B0604020202020204" pitchFamily="34" charset="0"/>
              </a:rPr>
              <a:t>:</a:t>
            </a:r>
          </a:p>
          <a:p>
            <a:pPr marR="1242060">
              <a:lnSpc>
                <a:spcPct val="120000"/>
              </a:lnSpc>
              <a:spcBef>
                <a:spcPts val="665"/>
              </a:spcBef>
              <a:tabLst>
                <a:tab pos="520700" algn="l"/>
              </a:tabLst>
            </a:pPr>
            <a:r>
              <a:rPr lang="vi-VN" b="1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Pages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Thêm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mới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trên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website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Thêm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Name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Content</a:t>
            </a:r>
            <a:endParaRPr lang="en-US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1242060">
              <a:lnSpc>
                <a:spcPct val="120000"/>
              </a:lnSpc>
              <a:spcBef>
                <a:spcPts val="665"/>
              </a:spcBef>
              <a:tabLst>
                <a:tab pos="520700" algn="l"/>
              </a:tabLst>
            </a:pPr>
            <a:r>
              <a:rPr lang="en-US" b="1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Navigation</a:t>
            </a:r>
            <a:r>
              <a:rPr lang="vi-VN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Sắp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xếp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mục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trên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cửa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trực</a:t>
            </a:r>
            <a:r>
              <a:rPr lang="en-US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tuyến</a:t>
            </a:r>
            <a:endParaRPr lang="en-US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1242060">
              <a:lnSpc>
                <a:spcPct val="120000"/>
              </a:lnSpc>
              <a:spcBef>
                <a:spcPts val="665"/>
              </a:spcBef>
              <a:tabLst>
                <a:tab pos="520700" algn="l"/>
              </a:tabLst>
            </a:pPr>
            <a:r>
              <a:rPr lang="en-US" b="1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Blog posts: </a:t>
            </a:r>
            <a:r>
              <a:rPr lang="en-US" dirty="0" err="1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thêm</a:t>
            </a:r>
            <a:r>
              <a:rPr 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mới</a:t>
            </a:r>
            <a:r>
              <a:rPr 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một</a:t>
            </a:r>
            <a:r>
              <a:rPr 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bài</a:t>
            </a:r>
            <a:r>
              <a:rPr 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Blog</a:t>
            </a:r>
          </a:p>
          <a:p>
            <a:pPr marR="1242060">
              <a:lnSpc>
                <a:spcPct val="120000"/>
              </a:lnSpc>
              <a:spcBef>
                <a:spcPts val="665"/>
              </a:spcBef>
              <a:tabLst>
                <a:tab pos="520700" algn="l"/>
              </a:tabLst>
            </a:pPr>
            <a:endParaRPr lang="en-US" dirty="0">
              <a:effectLst/>
              <a:latin typeface="+mj-lt"/>
              <a:ea typeface="Arial" panose="020B0604020202020204" pitchFamily="34" charset="0"/>
            </a:endParaRPr>
          </a:p>
          <a:p>
            <a:pPr marL="0" marR="1242060" indent="0">
              <a:lnSpc>
                <a:spcPct val="120000"/>
              </a:lnSpc>
              <a:spcBef>
                <a:spcPts val="665"/>
              </a:spcBef>
              <a:buNone/>
              <a:tabLst>
                <a:tab pos="520700" algn="l"/>
              </a:tabLst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US" sz="2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7018F018-3D9B-4FDA-A514-C5D5C73D3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750" y="3688133"/>
            <a:ext cx="5229617" cy="29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273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 Print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Print on Demand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là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gì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0" indent="0" algn="ctr">
              <a:buNone/>
            </a:pPr>
            <a:endParaRPr lang="en-US" sz="2400" b="1" dirty="0">
              <a:solidFill>
                <a:srgbClr val="1B1D21"/>
              </a:solidFill>
              <a:effectLst/>
              <a:latin typeface="Arial" panose="020B0604020202020204" pitchFamily="34" charset="0"/>
            </a:endParaRPr>
          </a:p>
          <a:p>
            <a:pPr marL="0" marR="0" indent="457200">
              <a:spcBef>
                <a:spcPts val="0"/>
              </a:spcBef>
              <a:spcAft>
                <a:spcPts val="1275"/>
              </a:spcAft>
            </a:pP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Print on demand (POD) hay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còn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gọi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yêu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cầu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mô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hình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thương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mại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điện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tử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phép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tùy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chỉnh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chỉ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 </a:t>
            </a:r>
          </a:p>
          <a:p>
            <a:pPr marL="0" marR="0" indent="457200">
              <a:spcBef>
                <a:spcPts val="0"/>
              </a:spcBef>
              <a:spcAft>
                <a:spcPts val="1275"/>
              </a:spcAf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POD,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lưu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trữ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bất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tồn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vật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nào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Thay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ký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nền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POD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đảm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nhiệm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quy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hoàn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dirty="0">
              <a:effectLst/>
              <a:ea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71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 Print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Print on Demand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là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gì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0" indent="0" algn="ctr">
              <a:buNone/>
            </a:pPr>
            <a:endParaRPr lang="en-US" sz="2400" b="1" dirty="0">
              <a:solidFill>
                <a:srgbClr val="1B1D21"/>
              </a:solidFill>
              <a:effectLst/>
              <a:latin typeface="Arial" panose="020B0604020202020204" pitchFamily="34" charset="0"/>
            </a:endParaRPr>
          </a:p>
          <a:p>
            <a:pPr marL="0" marR="0" indent="457200">
              <a:spcBef>
                <a:spcPts val="0"/>
              </a:spcBef>
              <a:spcAft>
                <a:spcPts val="1275"/>
              </a:spcAft>
            </a:pP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POD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loại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mô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hình</a:t>
            </a:r>
            <a:r>
              <a:rPr lang="en-US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 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dropshipping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phải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việc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tồn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vận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chuyển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 </a:t>
            </a:r>
          </a:p>
          <a:p>
            <a:pPr marL="0" marR="0" indent="457200">
              <a:spcBef>
                <a:spcPts val="0"/>
              </a:spcBef>
              <a:spcAft>
                <a:spcPts val="1275"/>
              </a:spcAf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Tất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cả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những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phần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xử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bởi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bên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thứ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ba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phải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chịu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chi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phí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lưu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trữ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hóa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vì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họ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bị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tính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phí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hóa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dirty="0">
              <a:effectLst/>
              <a:ea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867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PRINTYFY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Printify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là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gì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endParaRPr lang="en-US" b="1" dirty="0">
              <a:solidFill>
                <a:srgbClr val="1B1D21"/>
              </a:solidFill>
              <a:effectLst/>
            </a:endParaRP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098" name="Hình ảnh 1">
            <a:extLst>
              <a:ext uri="{FF2B5EF4-FFF2-40B4-BE49-F238E27FC236}">
                <a16:creationId xmlns:a16="http://schemas.microsoft.com/office/drawing/2014/main" id="{4A913AFE-7E8B-4238-95E6-D4A867525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65105"/>
            <a:ext cx="8192022" cy="4603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867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PRINTYFY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Printify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là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gì</a:t>
            </a:r>
            <a:r>
              <a:rPr lang="en-US" sz="24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Printify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nền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giao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dịch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trực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tuyến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dropshipping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)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yêu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cầu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minh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bạch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thiết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kế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giúp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những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trực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tuyến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kiếm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tiền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dễ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mạng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lưới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toàn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thế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Cụ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 </a:t>
            </a:r>
            <a:r>
              <a:rPr lang="en-US" u="sng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hlinkClick r:id="rId2"/>
              </a:rPr>
              <a:t>Printify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kết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nối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seller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tại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thế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Mỹ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Úc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Canada,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châu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Âu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…)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ấn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vận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chuyển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mua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phát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triển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đảm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bảo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bởi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Shopify.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endParaRPr lang="en-US" b="1" dirty="0">
              <a:solidFill>
                <a:srgbClr val="1B1D21"/>
              </a:solidFill>
              <a:effectLst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011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ea typeface="Times New Roman" panose="02020603050405020304" pitchFamily="18" charset="0"/>
              </a:rPr>
              <a:t>SHOPIFY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vi-VN" sz="32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lang="vi-VN" sz="32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vi-VN" sz="32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is</a:t>
            </a:r>
            <a:r>
              <a:rPr lang="vi-VN" sz="32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vi-VN" sz="3200" b="1" dirty="0" err="1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Shopify</a:t>
            </a:r>
            <a:r>
              <a:rPr lang="en-US" sz="3200" b="1" dirty="0">
                <a:solidFill>
                  <a:srgbClr val="1B1D2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r>
              <a:rPr lang="vi-VN" u="sng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2"/>
              </a:rPr>
              <a:t>Shopify</a:t>
            </a:r>
            <a:r>
              <a:rPr lang="vi-VN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2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là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nền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tảng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thương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mại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điện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tử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cho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phép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bạn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tạo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bán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hàng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online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Tích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hợp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các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tính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năng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giỏ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hàng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và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thanh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toán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xử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lý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đơn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hàng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…</a:t>
            </a:r>
          </a:p>
          <a:p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Bạn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chỉ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cần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biết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sử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dụng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internet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là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đủ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để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có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thể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làm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chủ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và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sử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dụng</a:t>
            </a:r>
            <a:r>
              <a:rPr lang="vi-V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Shopify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46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PRINTYFY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 err="1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Ưu</a:t>
            </a:r>
            <a:r>
              <a:rPr lang="en-US" sz="2400" b="1" dirty="0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điểm</a:t>
            </a:r>
            <a:endParaRPr lang="en-US" sz="2400" b="1" dirty="0">
              <a:solidFill>
                <a:srgbClr val="1B1D2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400" b="1" dirty="0">
              <a:solidFill>
                <a:srgbClr val="1B1D2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Printify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gói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hoàn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toàn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miễn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phí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Giá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Printify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rất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cạnh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tranh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Chất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lượng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từ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cung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cấp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dịch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vụ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ấn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rất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tốt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Phong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phú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300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loại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phẩm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Printify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90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in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kết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….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endParaRPr lang="en-US" b="1" dirty="0">
              <a:solidFill>
                <a:srgbClr val="1B1D21"/>
              </a:solidFill>
              <a:effectLst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36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PRINTYFY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400" b="1" dirty="0" err="1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Nhược</a:t>
            </a:r>
            <a:r>
              <a:rPr lang="en-US" sz="2400" b="1" dirty="0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1B1D2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điểm</a:t>
            </a:r>
            <a:endParaRPr lang="en-US" sz="2400" b="1" dirty="0">
              <a:solidFill>
                <a:srgbClr val="1B1D2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400" b="1" dirty="0">
              <a:solidFill>
                <a:srgbClr val="1B1D2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Dịch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vụ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khách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chậm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Tích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hợp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số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nền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thương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mại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điện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tử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chưa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tốt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Tùy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chỉnh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xây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dựng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thương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hiệu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hạn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chế</a:t>
            </a: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endParaRPr lang="en-US" b="1" dirty="0">
              <a:solidFill>
                <a:srgbClr val="1B1D21"/>
              </a:solidFill>
              <a:effectLst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623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0" y="321734"/>
            <a:ext cx="8178799" cy="1135737"/>
          </a:xfrm>
        </p:spPr>
        <p:txBody>
          <a:bodyPr>
            <a:normAutofit/>
          </a:bodyPr>
          <a:lstStyle/>
          <a:p>
            <a:r>
              <a:rPr lang="en-US" sz="3100"/>
              <a:t>PRINTYFY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1" y="1782981"/>
            <a:ext cx="3006288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>
                <a:latin typeface="Arial" panose="020B0604020202020204" pitchFamily="34" charset="0"/>
                <a:ea typeface="Times New Roman" panose="02020603050405020304" pitchFamily="18" charset="0"/>
              </a:rPr>
              <a:t>QUY TRÌNH</a:t>
            </a:r>
          </a:p>
          <a:p>
            <a:pPr marL="0" indent="0">
              <a:buNone/>
            </a:pPr>
            <a:endParaRPr lang="en-US" sz="1700" b="1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>
                <a:effectLst/>
                <a:ea typeface="Times New Roman" panose="02020603050405020304" pitchFamily="18" charset="0"/>
              </a:rPr>
              <a:t>Tạo thiết kế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>
                <a:ea typeface="Times New Roman" panose="02020603050405020304" pitchFamily="18" charset="0"/>
              </a:rPr>
              <a:t>Chọn nhà in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>
                <a:effectLst/>
                <a:ea typeface="Times New Roman" panose="02020603050405020304" pitchFamily="18" charset="0"/>
              </a:rPr>
              <a:t>Thiết kế l</a:t>
            </a:r>
            <a:r>
              <a:rPr lang="en-US" sz="1700">
                <a:ea typeface="Times New Roman" panose="02020603050405020304" pitchFamily="18" charset="0"/>
              </a:rPr>
              <a:t>ên mockup, chọn màu sắc size phù hợp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>
                <a:ea typeface="Times New Roman" panose="02020603050405020304" pitchFamily="18" charset="0"/>
              </a:rPr>
              <a:t>Đặt tên điều chỉnh giá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>
                <a:effectLst/>
                <a:ea typeface="Times New Roman" panose="02020603050405020304" pitchFamily="18" charset="0"/>
              </a:rPr>
              <a:t>Pu</a:t>
            </a:r>
            <a:r>
              <a:rPr lang="en-US" sz="1700">
                <a:ea typeface="Times New Roman" panose="02020603050405020304" pitchFamily="18" charset="0"/>
              </a:rPr>
              <a:t>blish lên cửa hàng online</a:t>
            </a:r>
            <a:endParaRPr lang="en-US" sz="1700"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>
              <a:effectLst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500"/>
              </a:spcAft>
            </a:pPr>
            <a:endParaRPr lang="en-US" sz="1700" b="1">
              <a:effectLst/>
            </a:endParaRPr>
          </a:p>
          <a:p>
            <a:pPr marL="0" indent="0">
              <a:buNone/>
            </a:pPr>
            <a:endParaRPr lang="en-US" sz="1700"/>
          </a:p>
        </p:txBody>
      </p:sp>
      <p:pic>
        <p:nvPicPr>
          <p:cNvPr id="5122" name="Hình ảnh 1">
            <a:extLst>
              <a:ext uri="{FF2B5EF4-FFF2-40B4-BE49-F238E27FC236}">
                <a16:creationId xmlns:a16="http://schemas.microsoft.com/office/drawing/2014/main" id="{EEEA06BD-2A62-4627-BC95-D7375005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1490" y="2644890"/>
            <a:ext cx="4689909" cy="2638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6025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Trang Home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147" name="Hình ảnh 1">
            <a:extLst>
              <a:ext uri="{FF2B5EF4-FFF2-40B4-BE49-F238E27FC236}">
                <a16:creationId xmlns:a16="http://schemas.microsoft.com/office/drawing/2014/main" id="{9564E235-6F9A-4484-8252-F0D1F7EB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0" y="1809749"/>
            <a:ext cx="8090275" cy="4546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13279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Trang Home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171" name="Hình ảnh 1">
            <a:extLst>
              <a:ext uri="{FF2B5EF4-FFF2-40B4-BE49-F238E27FC236}">
                <a16:creationId xmlns:a16="http://schemas.microsoft.com/office/drawing/2014/main" id="{97A3B20B-91E8-4CFB-926A-C22D0C0E7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33772"/>
            <a:ext cx="8037626" cy="456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5507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Trang Home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8194" name="Hình ảnh 1">
            <a:extLst>
              <a:ext uri="{FF2B5EF4-FFF2-40B4-BE49-F238E27FC236}">
                <a16:creationId xmlns:a16="http://schemas.microsoft.com/office/drawing/2014/main" id="{22E58E1F-344F-402E-87C0-F5C56A501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0" y="1796256"/>
            <a:ext cx="8166100" cy="4640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82122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Order: Click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vào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Arial" panose="020B0604020202020204" pitchFamily="34" charset="0"/>
                <a:ea typeface="Times New Roman" panose="02020603050405020304" pitchFamily="18" charset="0"/>
              </a:rPr>
              <a:t>sản</a:t>
            </a:r>
            <a:r>
              <a:rPr lang="en-US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Arial" panose="020B0604020202020204" pitchFamily="34" charset="0"/>
                <a:ea typeface="Times New Roman" panose="02020603050405020304" pitchFamily="18" charset="0"/>
              </a:rPr>
              <a:t>phẩm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ưng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ý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trên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trang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home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hoặc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catalog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9218" name="Hình ảnh 1">
            <a:extLst>
              <a:ext uri="{FF2B5EF4-FFF2-40B4-BE49-F238E27FC236}">
                <a16:creationId xmlns:a16="http://schemas.microsoft.com/office/drawing/2014/main" id="{B304ABCA-AB24-4634-8497-C76A4238D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14476"/>
            <a:ext cx="7903924" cy="444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2758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Order: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chọn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màu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sắc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size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phù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hợp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242" name="Hình ảnh 1">
            <a:extLst>
              <a:ext uri="{FF2B5EF4-FFF2-40B4-BE49-F238E27FC236}">
                <a16:creationId xmlns:a16="http://schemas.microsoft.com/office/drawing/2014/main" id="{04E01998-DCD6-4760-BCF6-E4E3C1DFD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0" y="1921246"/>
            <a:ext cx="8283016" cy="4654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39953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Order: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thể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thêm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vào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giỏ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hàng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hoặc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mua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ngay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1266" name="Hình ảnh 1">
            <a:extLst>
              <a:ext uri="{FF2B5EF4-FFF2-40B4-BE49-F238E27FC236}">
                <a16:creationId xmlns:a16="http://schemas.microsoft.com/office/drawing/2014/main" id="{78CCC3B6-3D01-497F-9FC8-42221F68E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09749"/>
            <a:ext cx="8090275" cy="4546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30448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Order: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thanh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toán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bằng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Arial" panose="020B0604020202020204" pitchFamily="34" charset="0"/>
                <a:ea typeface="Times New Roman" panose="02020603050405020304" pitchFamily="18" charset="0"/>
              </a:rPr>
              <a:t>P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aypal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hoặc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một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số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hình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thức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khác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2290" name="Hình ảnh 1">
            <a:extLst>
              <a:ext uri="{FF2B5EF4-FFF2-40B4-BE49-F238E27FC236}">
                <a16:creationId xmlns:a16="http://schemas.microsoft.com/office/drawing/2014/main" id="{CB47677C-83CC-42D8-B278-28164A280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58824"/>
            <a:ext cx="7886700" cy="4432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1968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WEBSITE ARCHITECTURE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sz="1800" b="1" dirty="0" err="1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Architecture</a:t>
            </a:r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27" name="image1.png">
            <a:extLst>
              <a:ext uri="{FF2B5EF4-FFF2-40B4-BE49-F238E27FC236}">
                <a16:creationId xmlns:a16="http://schemas.microsoft.com/office/drawing/2014/main" id="{FA8F7BC0-BCAB-48DC-87DC-69EB863CC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09" y="1877218"/>
            <a:ext cx="7417315" cy="4241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81408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D1BE1D1-5E59-4699-8177-57F301B57FF6}"/>
              </a:ext>
            </a:extLst>
          </p:cNvPr>
          <p:cNvSpPr txBox="1"/>
          <p:nvPr/>
        </p:nvSpPr>
        <p:spPr>
          <a:xfrm>
            <a:off x="2386207" y="2382457"/>
            <a:ext cx="53172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effectLst/>
                <a:latin typeface="+mj-lt"/>
                <a:ea typeface="Times New Roman" panose="02020603050405020304" pitchFamily="18" charset="0"/>
              </a:rPr>
              <a:t>CẢM ƠN THẦY VÀ CÁC BẠN ĐÃ LẮNG NGHE</a:t>
            </a:r>
            <a:endParaRPr lang="en-US" sz="4000" dirty="0">
              <a:solidFill>
                <a:srgbClr val="C00000"/>
              </a:solidFill>
              <a:effectLst/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517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WEBSITE ARCHITECTURE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Front-End</a:t>
            </a:r>
          </a:p>
          <a:p>
            <a:pPr marL="0" indent="0">
              <a:buNone/>
            </a:pP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Đối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với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Store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owner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Trình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bày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những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đang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được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kinh doanh, cung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cấp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tin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về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tổ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chức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/ công </a:t>
            </a:r>
            <a:r>
              <a:rPr lang="vi-VN" spc="-2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ty,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quyền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lợi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8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…</a:t>
            </a:r>
            <a:endParaRPr lang="en-US" spc="-7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Thu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hút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và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tăng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thời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gian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truy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cập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trang</a:t>
            </a:r>
            <a:r>
              <a:rPr lang="vi-VN" spc="-9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web</a:t>
            </a:r>
            <a:endParaRPr lang="en-US" spc="-7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Thuận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lợi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hơn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trong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việc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chăm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sóc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giải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đáp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thắc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mắc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và</a:t>
            </a:r>
            <a:r>
              <a:rPr lang="vi-VN" spc="-1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các</a:t>
            </a:r>
            <a:r>
              <a:rPr lang="vi-VN" spc="-2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yêu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cầu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khác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của</a:t>
            </a:r>
            <a:r>
              <a:rPr lang="vi-VN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người</a:t>
            </a:r>
            <a:r>
              <a:rPr lang="vi-VN" spc="-25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vi-VN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dùng</a:t>
            </a:r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Lợi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thế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cạnh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tranh...</a:t>
            </a:r>
            <a:endParaRPr lang="en-US" spc="-7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2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WEBSITE ARCHITECTURE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Front-End</a:t>
            </a:r>
          </a:p>
          <a:p>
            <a:pPr marL="0" indent="0">
              <a:buNone/>
            </a:pPr>
            <a:r>
              <a:rPr lang="vi-VN" sz="2400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Đối</a:t>
            </a:r>
            <a:r>
              <a:rPr lang="vi-VN" sz="2400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z="2400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với</a:t>
            </a:r>
            <a:r>
              <a:rPr lang="vi-VN" sz="2400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z="2400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customer</a:t>
            </a:r>
            <a:r>
              <a:rPr lang="vi-VN" sz="2400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z="2400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(</a:t>
            </a:r>
            <a:r>
              <a:rPr lang="vi-VN" sz="2400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user</a:t>
            </a:r>
            <a:r>
              <a:rPr lang="vi-VN" sz="2400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):</a:t>
            </a:r>
            <a:endParaRPr lang="en-US" sz="2400" spc="-15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Thu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thập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tin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về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1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endParaRPr lang="en-US" spc="-70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có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thể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tìm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kiếm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lọc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so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sánh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để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đưa 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ra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quyết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định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mua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tốt</a:t>
            </a:r>
            <a:r>
              <a:rPr lang="vi-VN" spc="-3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nhất</a:t>
            </a:r>
            <a:endParaRPr lang="en-US" spc="-70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Gửi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yêu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cầu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thắc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mắc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tìm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kiếm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thông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tin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văn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bản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về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quyền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lợi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của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mình</a:t>
            </a:r>
            <a:endParaRPr lang="en-US" spc="-70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2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Tạo</a:t>
            </a:r>
            <a:r>
              <a:rPr lang="vi-VN" spc="-2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và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quản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tài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khoản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(thay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đổi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tin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tài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khoản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tên truy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cập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mật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khẩu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,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địa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chỉ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mua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7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,...) trên</a:t>
            </a:r>
            <a:r>
              <a:rPr lang="vi-VN" spc="-6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7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website</a:t>
            </a:r>
            <a:endParaRPr lang="en-US" spc="-7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42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SHOPIFY WEBSITE ARCHITECTURE</a:t>
            </a:r>
            <a:b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Back-end</a:t>
            </a:r>
          </a:p>
          <a:p>
            <a:pPr marL="0" indent="0">
              <a:buNone/>
            </a:pPr>
            <a:endParaRPr lang="en-US" sz="2800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vi-VN" spc="-2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Tạo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quản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danh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mục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3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endParaRPr lang="en-US" spc="-15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2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Tạo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quản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4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4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xử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đơn</a:t>
            </a:r>
            <a:r>
              <a:rPr lang="vi-VN" spc="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15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Quản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tin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3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1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15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>
              <a:spcBef>
                <a:spcPts val="605"/>
              </a:spcBef>
              <a:buSzPts val="1250"/>
              <a:tabLst>
                <a:tab pos="520700" algn="l"/>
              </a:tabLst>
            </a:pP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Thú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hút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bằng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cách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tạo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Discount</a:t>
            </a:r>
            <a:endParaRPr lang="en-US" spc="-5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buSzPts val="1250"/>
              <a:tabLst>
                <a:tab pos="520700" algn="l"/>
              </a:tabLst>
            </a:pP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Thiết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lập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phương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thức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thanh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toán</a:t>
            </a:r>
            <a:r>
              <a:rPr lang="vi-VN" spc="-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giao</a:t>
            </a:r>
            <a:r>
              <a:rPr lang="vi-VN" spc="-6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5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279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SHOPIFY FEATURES - FRONTEND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1097915"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Font typeface="Wingdings" panose="05000000000000000000" pitchFamily="2" charset="2"/>
              <a:buChar char="§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Homepage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Trang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chủ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truy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cập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vào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website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sẽ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đến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đây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đầu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tiên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0" lvl="0">
              <a:spcBef>
                <a:spcPts val="0"/>
              </a:spcBef>
              <a:spcAft>
                <a:spcPts val="0"/>
              </a:spcAft>
              <a:buSzPts val="1250"/>
              <a:buFont typeface="Wingdings" panose="05000000000000000000" pitchFamily="2" charset="2"/>
              <a:buChar char="§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Collection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này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sẽ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bao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gồm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chung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thuộc</a:t>
            </a:r>
            <a:r>
              <a:rPr lang="vi-VN" spc="-12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tính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0" lvl="0">
              <a:spcBef>
                <a:spcPts val="290"/>
              </a:spcBef>
              <a:spcAft>
                <a:spcPts val="0"/>
              </a:spcAft>
              <a:buSzPts val="1250"/>
              <a:buFont typeface="Wingdings" panose="05000000000000000000" pitchFamily="2" charset="2"/>
              <a:buChar char="§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Product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này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bao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gồm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tin chi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tiết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từng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11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1002030" lvl="0">
              <a:lnSpc>
                <a:spcPct val="120000"/>
              </a:lnSpc>
              <a:spcBef>
                <a:spcPts val="285"/>
              </a:spcBef>
              <a:spcAft>
                <a:spcPts val="0"/>
              </a:spcAft>
              <a:buSzPts val="1250"/>
              <a:buFont typeface="Wingdings" panose="05000000000000000000" pitchFamily="2" charset="2"/>
              <a:buChar char="§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Cart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Bao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gồm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đã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được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lựa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chọn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để</a:t>
            </a:r>
            <a:r>
              <a:rPr lang="vi-VN" spc="-2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mua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06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SHOPIFY FEATURES - FRONTEND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>
              <a:spcBef>
                <a:spcPts val="0"/>
              </a:spcBef>
              <a:spcAft>
                <a:spcPts val="0"/>
              </a:spcAft>
              <a:buSzPts val="1250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Blog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tập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hợp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quản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lý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blog</a:t>
            </a:r>
            <a:r>
              <a:rPr lang="vi-VN" spc="-6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posts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1088390" lvl="0">
              <a:lnSpc>
                <a:spcPct val="120000"/>
              </a:lnSpc>
              <a:spcBef>
                <a:spcPts val="290"/>
              </a:spcBef>
              <a:spcAft>
                <a:spcPts val="0"/>
              </a:spcAft>
              <a:buSzPts val="1250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Blog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post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Blogpost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-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bao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gồm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thông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tin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bằng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chữ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hình</a:t>
            </a:r>
            <a:r>
              <a:rPr lang="vi-VN" spc="-2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ảnh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để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chủ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store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gửi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thông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điệp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đến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1195705"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Search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results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Chứa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các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sản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phẩm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mà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cần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tìm</a:t>
            </a:r>
            <a:r>
              <a:rPr lang="vi-VN" spc="-2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kiếm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theo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từ</a:t>
            </a:r>
            <a:r>
              <a:rPr lang="vi-VN" spc="-1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khóa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0" lvl="0">
              <a:spcBef>
                <a:spcPts val="0"/>
              </a:spcBef>
              <a:spcAft>
                <a:spcPts val="0"/>
              </a:spcAft>
              <a:buSzPts val="1250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Custom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Ví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dụ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như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contact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us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,</a:t>
            </a:r>
            <a:r>
              <a:rPr lang="vi-VN" spc="-5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…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R="0" lvl="0">
              <a:spcBef>
                <a:spcPts val="285"/>
              </a:spcBef>
              <a:spcAft>
                <a:spcPts val="0"/>
              </a:spcAft>
              <a:buSzPts val="1250"/>
              <a:tabLst>
                <a:tab pos="520700" algn="l"/>
              </a:tabLst>
            </a:pP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Checkout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page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trang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để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khách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tiến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hành</a:t>
            </a:r>
            <a:r>
              <a:rPr lang="vi-VN" spc="-5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đặt</a:t>
            </a:r>
            <a:r>
              <a:rPr lang="vi-VN" spc="-75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</a:t>
            </a:r>
            <a:r>
              <a:rPr lang="vi-VN" spc="-50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hàng</a:t>
            </a:r>
            <a:endParaRPr lang="en-US" spc="-5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91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SHOPIFY FEATURES - FRONTEND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0700" marR="0" indent="0" algn="l">
              <a:spcBef>
                <a:spcPts val="290"/>
              </a:spcBef>
              <a:spcAft>
                <a:spcPts val="2400"/>
              </a:spcAft>
              <a:buNone/>
              <a:tabLst>
                <a:tab pos="685800" algn="l"/>
                <a:tab pos="457200" algn="l"/>
              </a:tabLst>
            </a:pP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Quy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b="1" kern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b="0" kern="0" spc="-15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vi-VN" b="0" kern="0" spc="-15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kỳ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checkout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page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nào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cũng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đảm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đầy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đủ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thông tin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spc="-7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SP, </a:t>
            </a:r>
            <a:endParaRPr lang="en-US" b="0" kern="0" spc="-7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kern="0" spc="-7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thông tin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mua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thông tin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vận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thanh</a:t>
            </a:r>
            <a:r>
              <a:rPr lang="vi-VN" b="0" kern="0" spc="-155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b="0" kern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vi-VN" b="0" kern="0" spc="-25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công,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conﬁrmation</a:t>
            </a:r>
            <a:r>
              <a:rPr lang="vi-VN" b="0" kern="0" spc="-25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email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gửi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đến</a:t>
            </a:r>
            <a:r>
              <a:rPr lang="vi-VN" b="0" kern="0" spc="-2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email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đầy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đủ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thông tin đơn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vi-VN" b="0" kern="0" spc="-55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0" kern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vi-VN" b="0" kern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b="0" kern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b="1" kern="0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sz="1800" b="1" kern="0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052" name="image2.png">
            <a:extLst>
              <a:ext uri="{FF2B5EF4-FFF2-40B4-BE49-F238E27FC236}">
                <a16:creationId xmlns:a16="http://schemas.microsoft.com/office/drawing/2014/main" id="{9EE63AE7-E7C2-4D41-BD66-35D56B913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21" y="4165599"/>
            <a:ext cx="8260558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747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4D7F9D-CF2C-4E80-8360-F21AE36D35D4}" vid="{71563601-04E0-4A9A-AE8B-FC38A55497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27</TotalTime>
  <Words>1205</Words>
  <Application>Microsoft Office PowerPoint</Application>
  <PresentationFormat>Trình chiếu Trên màn hình (4:3)</PresentationFormat>
  <Paragraphs>173</Paragraphs>
  <Slides>30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E-COMMERCE SHOPIFY</vt:lpstr>
      <vt:lpstr>SHOPIFY INTRODUCTION</vt:lpstr>
      <vt:lpstr>SHOPIFY WEBSITE ARCHITECTURE </vt:lpstr>
      <vt:lpstr>SHOPIFY WEBSITE ARCHITECTURE </vt:lpstr>
      <vt:lpstr>SHOPIFY WEBSITE ARCHITECTURE </vt:lpstr>
      <vt:lpstr>SHOPIFY WEBSITE ARCHITECTURE </vt:lpstr>
      <vt:lpstr>SHOPIFY FEATURES - FRONTEND</vt:lpstr>
      <vt:lpstr>SHOPIFY FEATURES - FRONTEND</vt:lpstr>
      <vt:lpstr>SHOPIFY FEATURES - FRONTEND</vt:lpstr>
      <vt:lpstr>SHOPIFY FEATURES - BACKEND </vt:lpstr>
      <vt:lpstr>SHOPIFY FEATURES - BACKEND </vt:lpstr>
      <vt:lpstr>SHOPIFY FEATURES - BACKEND </vt:lpstr>
      <vt:lpstr>SHOPIFY FEATURES - BACKEND </vt:lpstr>
      <vt:lpstr>SHOPIFY FEATURES - BACKEND </vt:lpstr>
      <vt:lpstr>SHOPIFY FEATURES - BACKEND </vt:lpstr>
      <vt:lpstr>POD Print on Demand</vt:lpstr>
      <vt:lpstr>POD Print on Demand</vt:lpstr>
      <vt:lpstr>PRINTYFY APP</vt:lpstr>
      <vt:lpstr>PRINTYFY APP</vt:lpstr>
      <vt:lpstr>PRINTYFY APP</vt:lpstr>
      <vt:lpstr>PRINTYFY APP</vt:lpstr>
      <vt:lpstr>PRINTYFY APP</vt:lpstr>
      <vt:lpstr>ONLINE STORE</vt:lpstr>
      <vt:lpstr>ONLINE STORE</vt:lpstr>
      <vt:lpstr>ONLINE STORE</vt:lpstr>
      <vt:lpstr>ONLINE STORE</vt:lpstr>
      <vt:lpstr>ONLINE STORE</vt:lpstr>
      <vt:lpstr>ONLINE STORE</vt:lpstr>
      <vt:lpstr>ONLINE STORE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Hang</dc:creator>
  <cp:lastModifiedBy>TRAN QUOC GIANG 20183517</cp:lastModifiedBy>
  <cp:revision>5</cp:revision>
  <dcterms:created xsi:type="dcterms:W3CDTF">2016-07-25T07:53:11Z</dcterms:created>
  <dcterms:modified xsi:type="dcterms:W3CDTF">2022-01-09T03:14:04Z</dcterms:modified>
</cp:coreProperties>
</file>

<file path=docProps/thumbnail.jpeg>
</file>